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98"/>
    <p:restoredTop sz="94645"/>
  </p:normalViewPr>
  <p:slideViewPr>
    <p:cSldViewPr snapToGrid="0" snapToObjects="1">
      <p:cViewPr>
        <p:scale>
          <a:sx n="136" d="100"/>
          <a:sy n="136" d="100"/>
        </p:scale>
        <p:origin x="-3416" y="-1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E7EFA-E8BF-EC45-99BC-45E32F4DF81F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4CE3-D652-1546-A5FB-56111EE72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1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6" y="365125"/>
            <a:ext cx="11751734" cy="650875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7" y="1016000"/>
            <a:ext cx="11751733" cy="534035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6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4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0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4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10F9-C7C7-B646-A5C9-D4240F4D6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199" y="165435"/>
            <a:ext cx="11751733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198" y="1168400"/>
            <a:ext cx="11751733" cy="504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9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0601-1CE8-C24C-A710-1E456582D02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1731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D210F9-C7C7-B646-A5C9-D4240F4D64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jp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MIL-OSS Hackathon a Recent </a:t>
            </a:r>
            <a:r>
              <a:rPr lang="en-US" sz="3600" dirty="0" smtClean="0"/>
              <a:t>IoT </a:t>
            </a:r>
            <a:r>
              <a:rPr lang="en-US" sz="3600" dirty="0"/>
              <a:t>Success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0118" y="1168400"/>
            <a:ext cx="8317776" cy="173287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0118" y="3175438"/>
            <a:ext cx="5943600" cy="2036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18" y="2897644"/>
            <a:ext cx="1918531" cy="584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521" y="1460538"/>
            <a:ext cx="2191796" cy="1144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274" y="3190141"/>
            <a:ext cx="1977663" cy="2005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442" y="3190141"/>
            <a:ext cx="1754874" cy="20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5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MIL-OSS Challenge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Special Operations Forces operators need flexible options for mounting sensors to small UAVs (unmanned Aerial Vehicles or “Drones”)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Given a </a:t>
            </a:r>
            <a:r>
              <a:rPr lang="en-US" sz="2000" i="1" dirty="0" err="1" smtClean="0"/>
              <a:t>BoxBotix</a:t>
            </a:r>
            <a:r>
              <a:rPr lang="en-US" sz="2000" i="1" dirty="0" smtClean="0"/>
              <a:t> (http://</a:t>
            </a:r>
            <a:r>
              <a:rPr lang="en-US" sz="2000" i="1" dirty="0" err="1" smtClean="0"/>
              <a:t>boxbotix.com</a:t>
            </a:r>
            <a:r>
              <a:rPr lang="en-US" sz="2000" i="1" dirty="0" smtClean="0"/>
              <a:t>/) Quadcopter system and three different off-the-shelf sensors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i="1" dirty="0" smtClean="0"/>
              <a:t>Design, 3D print, and assemble modular connectors (physical, electrical, and data) to integrate the given sensors to the </a:t>
            </a:r>
            <a:r>
              <a:rPr lang="en-US" sz="2000" i="1" dirty="0" err="1" smtClean="0"/>
              <a:t>BoxBotix</a:t>
            </a:r>
            <a:r>
              <a:rPr lang="en-US" sz="2000" i="1" dirty="0" smtClean="0"/>
              <a:t> system</a:t>
            </a:r>
          </a:p>
          <a:p>
            <a:pPr marL="342900" indent="-342900">
              <a:buFont typeface="Arial" charset="0"/>
              <a:buChar char="•"/>
            </a:pPr>
            <a:endParaRPr lang="en-US" sz="2000" i="1" dirty="0" smtClean="0"/>
          </a:p>
          <a:p>
            <a:pPr marL="285750" indent="-285750">
              <a:buFont typeface="Arial" charset="0"/>
              <a:buChar char="•"/>
            </a:pPr>
            <a:endParaRPr lang="en-US" sz="2000" i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5237" y="3038065"/>
            <a:ext cx="54140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Sensors provided for the challenge:</a:t>
            </a:r>
            <a:br>
              <a:rPr lang="en-US" sz="2000" b="1" dirty="0">
                <a:solidFill>
                  <a:srgbClr val="0070C0"/>
                </a:solidFill>
              </a:rPr>
            </a:br>
            <a:endParaRPr lang="en-US" sz="2000" b="1" dirty="0">
              <a:solidFill>
                <a:srgbClr val="0070C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LIDAR proximity sensor for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dirty="0"/>
              <a:t>Soft Landing”</a:t>
            </a:r>
            <a:br>
              <a:rPr lang="en-US" b="1" dirty="0"/>
            </a:b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GOTENNA blue tooth extender </a:t>
            </a:r>
            <a:r>
              <a:rPr lang="en-US" b="1" dirty="0" smtClean="0"/>
              <a:t>antenna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Arming switch to prepare the UAV for action</a:t>
            </a:r>
          </a:p>
          <a:p>
            <a:pPr marL="285750" indent="-285750">
              <a:buFont typeface="Arial" charset="0"/>
              <a:buChar char="•"/>
            </a:pPr>
            <a:endParaRPr lang="en-US" sz="1200" b="1" i="1" dirty="0"/>
          </a:p>
          <a:p>
            <a:endParaRPr lang="en-US" sz="1200" b="1" i="1" dirty="0">
              <a:solidFill>
                <a:srgbClr val="FF0000"/>
              </a:solidFill>
            </a:endParaRPr>
          </a:p>
          <a:p>
            <a:r>
              <a:rPr lang="en-US" sz="1200" i="1" dirty="0">
                <a:solidFill>
                  <a:srgbClr val="FF0000"/>
                </a:solidFill>
              </a:rPr>
              <a:t>“Be creative and augment the solution</a:t>
            </a:r>
            <a:r>
              <a:rPr lang="en-US" i="1" dirty="0">
                <a:solidFill>
                  <a:srgbClr val="FF0000"/>
                </a:solidFill>
              </a:rPr>
              <a:t>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142" y="6036920"/>
            <a:ext cx="2955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/>
              <a:t>DO all of it in the rain and with gloves on </a:t>
            </a:r>
            <a:r>
              <a:rPr lang="is-IS" sz="1200" b="1" i="1" dirty="0"/>
              <a:t>…</a:t>
            </a:r>
            <a:endParaRPr lang="en-US" sz="12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55" y="3435168"/>
            <a:ext cx="832556" cy="832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207">
            <a:off x="10435770" y="4362835"/>
            <a:ext cx="1742630" cy="349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42" y="4940539"/>
            <a:ext cx="862222" cy="692124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42" y="3038064"/>
            <a:ext cx="4450474" cy="299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otBoti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41" y="5432889"/>
            <a:ext cx="1134276" cy="2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we met 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6" y="1016000"/>
            <a:ext cx="5116401" cy="42791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3D printed attachment clips to leverage the “Drone” struts which are carbon fiber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3D printed the “sensor case” </a:t>
            </a:r>
            <a:r>
              <a:rPr lang="en-US" i="1" dirty="0" smtClean="0"/>
              <a:t>note</a:t>
            </a:r>
            <a:r>
              <a:rPr lang="en-US" dirty="0" smtClean="0"/>
              <a:t> “</a:t>
            </a:r>
            <a:r>
              <a:rPr lang="en-US" dirty="0" err="1" smtClean="0"/>
              <a:t>Amphoria</a:t>
            </a:r>
            <a:r>
              <a:rPr lang="en-US" dirty="0" smtClean="0"/>
              <a:t>” our sensor brand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Attached the clip to the sensor case and using the clip you can attach the sensor to the drone strut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58" y="3426124"/>
            <a:ext cx="4089210" cy="306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47" y="2330153"/>
            <a:ext cx="2839196" cy="2129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090" y="891649"/>
            <a:ext cx="1714167" cy="15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Our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goals to reduce “cost</a:t>
            </a:r>
            <a:r>
              <a:rPr lang="en-US" dirty="0"/>
              <a:t>”, </a:t>
            </a:r>
            <a:r>
              <a:rPr lang="en-US" dirty="0" smtClean="0"/>
              <a:t>improve “simplicity</a:t>
            </a:r>
            <a:r>
              <a:rPr lang="en-US" dirty="0"/>
              <a:t>”, </a:t>
            </a:r>
            <a:r>
              <a:rPr lang="en-US" dirty="0" smtClean="0"/>
              <a:t>reduce “weight”, increase “flight </a:t>
            </a:r>
            <a:r>
              <a:rPr lang="en-US" dirty="0"/>
              <a:t>time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Replaced the LIDAR proximity sensor with an Ultrasonic proximity sensor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53" y="3663521"/>
            <a:ext cx="1221327" cy="1221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2" y="3663521"/>
            <a:ext cx="1231209" cy="1231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482" y="2510507"/>
            <a:ext cx="5443448" cy="35273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0184" y="6037861"/>
            <a:ext cx="517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 the case are the sensor, processor and battery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597" y="4979208"/>
            <a:ext cx="73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$300</a:t>
            </a:r>
          </a:p>
          <a:p>
            <a:r>
              <a:rPr lang="en-US" b="1" dirty="0" smtClean="0"/>
              <a:t>69 oz.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77477" y="4894730"/>
            <a:ext cx="62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$3</a:t>
            </a:r>
          </a:p>
          <a:p>
            <a:r>
              <a:rPr lang="en-US" b="1" dirty="0" smtClean="0"/>
              <a:t>6 oz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181370" y="4025812"/>
            <a:ext cx="1175969" cy="496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67446" y="4025812"/>
            <a:ext cx="1175969" cy="496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0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remaining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guts of the GOTENNA removed from the original case and put into an </a:t>
            </a:r>
            <a:r>
              <a:rPr lang="en-US" dirty="0" err="1" smtClean="0"/>
              <a:t>Amphoria</a:t>
            </a:r>
            <a:r>
              <a:rPr lang="en-US" dirty="0" smtClean="0"/>
              <a:t> case and clip mounted to the </a:t>
            </a:r>
            <a:r>
              <a:rPr lang="en-US" dirty="0" err="1" smtClean="0"/>
              <a:t>strutt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original Arming switch which would require drilling and running cables replaced with a wireless switch powered by ”Piezo electricity” (generated by the action of pushing the button) glued to bottom of Drone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91" y="2313452"/>
            <a:ext cx="3981491" cy="993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61" y="2010942"/>
            <a:ext cx="2019166" cy="15985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831787" y="2561824"/>
            <a:ext cx="1175969" cy="496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89" y="5292015"/>
            <a:ext cx="1523993" cy="1223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261" y="5292015"/>
            <a:ext cx="1255324" cy="122334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831787" y="5655314"/>
            <a:ext cx="1175969" cy="496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Stepped it up a “notch” </a:t>
            </a:r>
            <a:r>
              <a:rPr lang="is-IS" smtClean="0"/>
              <a:t>… art of the possible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a commercial targeting laser (like a laser pointer)  </a:t>
            </a:r>
          </a:p>
          <a:p>
            <a:r>
              <a:rPr lang="en-US" dirty="0" smtClean="0"/>
              <a:t>Wrote a mobile application where any soldier can push an image and “arm” or turn on the laser</a:t>
            </a:r>
          </a:p>
          <a:p>
            <a:r>
              <a:rPr lang="en-US" dirty="0" smtClean="0"/>
              <a:t>Used to target for the big brother drone that has the ordinance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77" y="2824834"/>
            <a:ext cx="3941156" cy="2955867"/>
          </a:xfrm>
          <a:prstGeom prst="rect">
            <a:avLst/>
          </a:prstGeom>
        </p:spPr>
      </p:pic>
      <p:pic>
        <p:nvPicPr>
          <p:cNvPr id="8" name="Picture 7" descr="IMG_32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31" y="3179677"/>
            <a:ext cx="1300295" cy="23080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59667" y="4136939"/>
            <a:ext cx="1175969" cy="49674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0289" y="5552693"/>
            <a:ext cx="364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Any soldier can Tap to Arm (turn on)</a:t>
            </a:r>
          </a:p>
        </p:txBody>
      </p:sp>
    </p:spTree>
    <p:extLst>
      <p:ext uri="{BB962C8B-B14F-4D97-AF65-F5344CB8AC3E}">
        <p14:creationId xmlns:p14="http://schemas.microsoft.com/office/powerpoint/2010/main" val="82122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Hackathon Solution Advantages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Off the shelf components, lower cost and lower weight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Easy </a:t>
            </a:r>
            <a:r>
              <a:rPr lang="en-US" sz="2400" dirty="0" smtClean="0"/>
              <a:t>drone </a:t>
            </a:r>
            <a:r>
              <a:rPr lang="en-US" sz="2400" dirty="0"/>
              <a:t>reconfiguration by mounting sensors using standard clips and sensor enclosures</a:t>
            </a:r>
          </a:p>
          <a:p>
            <a:pPr lvl="1" indent="-342900"/>
            <a:r>
              <a:rPr lang="en-US" sz="2200" dirty="0"/>
              <a:t>No drilling holes on the fuselage, no wires to run</a:t>
            </a:r>
            <a:br>
              <a:rPr lang="en-US" sz="2200" dirty="0"/>
            </a:br>
            <a:endParaRPr lang="en-US" sz="22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All wireless radio operated – saves main power supply for flight time with a choice of band </a:t>
            </a:r>
          </a:p>
          <a:p>
            <a:pPr lvl="1" indent="-342900"/>
            <a:r>
              <a:rPr lang="en-US" sz="2200" dirty="0"/>
              <a:t>433MHz, 868MHz, 902MHz, </a:t>
            </a:r>
            <a:r>
              <a:rPr lang="en-US" sz="2200" dirty="0" err="1"/>
              <a:t>WiFi</a:t>
            </a:r>
            <a:r>
              <a:rPr lang="en-US" sz="2200" dirty="0"/>
              <a:t>, BLE, ZigBee</a:t>
            </a:r>
            <a:br>
              <a:rPr lang="en-US" sz="2200" dirty="0"/>
            </a:b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Allows for expansion (adding more sensors) using same mount and form factor ”art of the possible” </a:t>
            </a:r>
          </a:p>
        </p:txBody>
      </p:sp>
    </p:spTree>
    <p:extLst>
      <p:ext uri="{BB962C8B-B14F-4D97-AF65-F5344CB8AC3E}">
        <p14:creationId xmlns:p14="http://schemas.microsoft.com/office/powerpoint/2010/main" val="4618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</a:t>
            </a:r>
            <a:r>
              <a:rPr lang="en-US" b="1" dirty="0" smtClean="0"/>
              <a:t>Team declared: </a:t>
            </a:r>
            <a:br>
              <a:rPr lang="en-US" b="1" dirty="0" smtClean="0"/>
            </a:br>
            <a:r>
              <a:rPr lang="en-US" b="1" dirty="0" smtClean="0"/>
              <a:t>Winners of the Hackathon Challenge</a:t>
            </a:r>
            <a:endParaRPr lang="en-US" b="1" dirty="0"/>
          </a:p>
        </p:txBody>
      </p:sp>
      <p:pic>
        <p:nvPicPr>
          <p:cNvPr id="2050" name="Picture 2" descr="http://www.cf-mil-oss.org/images/logoOpt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99" y="1461374"/>
            <a:ext cx="5795882" cy="29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6539" y="4830592"/>
            <a:ext cx="281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All prize money donated to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066" y="4468156"/>
            <a:ext cx="1702815" cy="1094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4507" y="6428830"/>
            <a:ext cx="58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Note:  British Aerospace team came in2</a:t>
            </a:r>
            <a:r>
              <a:rPr lang="en-US" b="1" i="1" baseline="30000" dirty="0">
                <a:solidFill>
                  <a:srgbClr val="0070C0"/>
                </a:solidFill>
              </a:rPr>
              <a:t>nd</a:t>
            </a:r>
            <a:r>
              <a:rPr lang="en-US" b="1" i="1" dirty="0">
                <a:solidFill>
                  <a:srgbClr val="0070C0"/>
                </a:solidFill>
              </a:rPr>
              <a:t> Place.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461374"/>
            <a:ext cx="5220064" cy="3915047"/>
          </a:xfrm>
          <a:prstGeom prst="rect">
            <a:avLst/>
          </a:prstGeom>
        </p:spPr>
      </p:pic>
      <p:pic>
        <p:nvPicPr>
          <p:cNvPr id="2052" name="Picture 4" descr="http://www.pngall.com/wp-content/uploads/2016/04/Winner-Ribbon-High-Quality-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1" y="4324012"/>
            <a:ext cx="1431966" cy="21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56718" y="5851296"/>
            <a:ext cx="684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We beat large Aerospace, DOD Integrators and Technology companies</a:t>
            </a:r>
          </a:p>
        </p:txBody>
      </p:sp>
    </p:spTree>
    <p:extLst>
      <p:ext uri="{BB962C8B-B14F-4D97-AF65-F5344CB8AC3E}">
        <p14:creationId xmlns:p14="http://schemas.microsoft.com/office/powerpoint/2010/main" val="71144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10809</TotalTime>
  <Words>344</Words>
  <Application>Microsoft Macintosh PowerPoint</Application>
  <PresentationFormat>Custom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MIL-OSS Hackathon a Recent IoT Success</vt:lpstr>
      <vt:lpstr>The MIL-OSS Challenge</vt:lpstr>
      <vt:lpstr>How we met the Challenge</vt:lpstr>
      <vt:lpstr>Our Thinking</vt:lpstr>
      <vt:lpstr>The remaining challenges</vt:lpstr>
      <vt:lpstr>Stepped it up a “notch” … art of the possible</vt:lpstr>
      <vt:lpstr>Hackathon Solution Advantages</vt:lpstr>
      <vt:lpstr>Our Team declared:  Winners of the Hackathon Challenge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Verdugo</dc:creator>
  <cp:lastModifiedBy>Office 2004 Test Drive User</cp:lastModifiedBy>
  <cp:revision>175</cp:revision>
  <dcterms:created xsi:type="dcterms:W3CDTF">2016-08-09T16:36:16Z</dcterms:created>
  <dcterms:modified xsi:type="dcterms:W3CDTF">2021-05-11T17:00:07Z</dcterms:modified>
</cp:coreProperties>
</file>